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62" r:id="rId2"/>
    <p:sldId id="264" r:id="rId3"/>
    <p:sldId id="265" r:id="rId4"/>
    <p:sldId id="263" r:id="rId5"/>
    <p:sldId id="261" r:id="rId6"/>
    <p:sldId id="260" r:id="rId7"/>
    <p:sldId id="268" r:id="rId8"/>
    <p:sldId id="266" r:id="rId9"/>
    <p:sldId id="257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AF626-0578-48C9-9AF6-4801C6D9E0A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D7E94-882C-4890-B3CA-447EB027A2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0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BAF7-98F3-CD92-1278-5CC5E9B57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CCE22-C14F-D57A-9A2B-6AB43CFF0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FC21-AAB9-FE7C-2DD3-0DDFED90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B98D-C523-4F0B-96E7-B809BA7C9F92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4E990-90DC-A980-54AD-2B1B0BB9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221D8-5245-3BFB-9475-12A7D225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2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C845-FB67-911B-2928-0E686002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5D178-CB81-A22A-F1FA-9F9422AFC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897FB-8325-7572-937A-661B27E3A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33AAD-2A78-4948-9987-CE56280A32E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98D47-9326-4DF9-5F93-F8549A1B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CE05B-AA13-04A5-3999-72D4DCB6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660C3-3695-525F-C765-AD841B709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D4523-B291-015D-934A-3DFF0E61D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71714-9B87-0570-9DAD-0B4FF92D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6CAD5-2B19-4BF0-9844-AE110733E16A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6A194-0F85-CCAB-EA16-BC158FA4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EE47-4BD0-C8EE-855E-5B3D2B2C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FCE3-D6EC-62C8-115A-202FA3B58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D60E-767A-CC49-ADF0-449CD6606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485BC-0638-AB40-8306-4A630987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DCA8E-37E9-4466-8568-122819BE507F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CFFB0-5E8B-EF89-DDD7-FD49DB71E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748A4-F32D-66A1-61A0-CD24B549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34B5-9C2A-A1C2-67B2-D73F329B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71EF4-FD86-16D3-4907-60A25EC57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0EA1-E79A-8690-1CD7-7067E9E2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FA95-72B1-48FC-B1B0-D72EF43C3FF1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C7C5E-C949-3B67-9F1D-73D228E1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33478-92DD-218C-D5B3-B3A293E6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20E8A-FC3A-0906-F800-995962BF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5457E-AE21-B577-7568-0B4D98A92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0B1EC-BCBA-D9E9-BF76-981A9E576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B4C5A-EB0F-9F06-1B94-BA5C2C03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76A5-5305-49FA-BCC4-EA736FA6500A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EEC40-EE88-BBD3-7B13-A499EC7A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20B7D-A04D-2F17-AB6E-54BC6784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2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126F-9852-DB87-E63B-7AD9AFF6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0E14F-1000-2042-4241-3E852DE49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69A2A-7714-EB61-4B92-B826ED42A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76D6E3-C696-A35B-A913-5C8698781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A00E6-23FE-724D-E8E4-C96F5CD46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7D974-6D4A-F889-710D-EDB30E68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A63CA-62A5-4DFF-B9CB-AB3E8028C470}" type="datetime1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5CB13-ED47-DB0D-C092-715D3D8F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8F6551-E913-D6D6-5712-E2D22645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97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6BEAC-9B9D-7CA8-EB06-814301B5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036EC3-80B6-AB16-9B40-6CFAF39E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B93ED-783A-403D-A067-34E917B80FF2}" type="datetime1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4AFC8-3E11-B1BA-5750-432D23FE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AFA9E-5776-3C80-C5C9-C90E086A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8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5EE63-738E-5587-CAE9-8B0EB8BCF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A407-712A-4052-BCB6-325D9F015329}" type="datetime1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DF838-7D54-B580-FA51-758DC45B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870AB-4730-B98E-9114-B28EC941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4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C5C22-9366-5321-9E79-0ACEDB93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F0B5-71E4-346D-BEA1-9BCB0FBDD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3DC4A-B41C-AD39-C888-3DA07C07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5CE1AD-EF2F-0633-0FB5-739AD738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659B2-5A4A-4607-84C0-12DE0BA76F19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B6C8A-C40A-4954-A3F0-40039DD6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BA929-2FDB-A60A-BBFC-C55A155A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E10EC-D3FA-4AA9-36B9-42402C18C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684B8-905D-B4AE-FE57-A82E8C586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C00A2-ED24-0528-E98F-D404F6EC1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9A451-75A9-8BB0-28B6-B35BABEA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BE11B-889B-4595-8FA8-4F5A5EB9021C}" type="datetime1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6417B-8F1B-517F-3E21-206170FC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CBA82-BF5B-AE53-42A6-D92B81E3E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0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136DF-32EF-4A24-4DFE-BF1D29C8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0E5AA-47D7-693F-D664-6B68D7B34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AABA7-4996-1EEA-5A67-35C67E3F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4B4516-0CDA-465F-A7C6-1302DC9E247D}" type="datetime1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E8F19-42A9-FEC3-E856-B5127B851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5FED0-E694-BE2B-2A2C-FB7B92D7B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AEF0F1-2001-4CFE-BC52-D2385DB68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uple of people walking on a road at night&#10;&#10;AI-generated content may be incorrect.">
            <a:extLst>
              <a:ext uri="{FF2B5EF4-FFF2-40B4-BE49-F238E27FC236}">
                <a16:creationId xmlns:a16="http://schemas.microsoft.com/office/drawing/2014/main" id="{9615B5C5-34C7-70B9-AD07-59B12B833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8" b="1348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FBA41-1899-2CB4-7208-4D0375C73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0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Owens Lab Meeting</a:t>
            </a:r>
            <a:b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8</a:t>
            </a:r>
            <a:r>
              <a:rPr lang="en-SG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 </a:t>
            </a:r>
            <a: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2025</a:t>
            </a:r>
            <a:br>
              <a:rPr lang="en-S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171E8-A76A-91CC-2244-BB4DC3EC5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7938"/>
            <a:ext cx="9144000" cy="1655762"/>
          </a:xfrm>
        </p:spPr>
        <p:txBody>
          <a:bodyPr>
            <a:normAutofit/>
          </a:bodyPr>
          <a:lstStyle/>
          <a:p>
            <a:r>
              <a:rPr lang="en-SG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Qian Tang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7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36F0F-2040-01E5-47E8-E49C8FCAA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04F78-9188-BD43-FEBC-5D7004C0F4DA}"/>
              </a:ext>
            </a:extLst>
          </p:cNvPr>
          <p:cNvSpPr txBox="1"/>
          <p:nvPr/>
        </p:nvSpPr>
        <p:spPr>
          <a:xfrm>
            <a:off x="3631222" y="280108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Example species – </a:t>
            </a:r>
            <a:r>
              <a:rPr lang="en-SG" sz="2400" i="1" dirty="0">
                <a:latin typeface="Arial" panose="020B0604020202020204" pitchFamily="34" charset="0"/>
                <a:cs typeface="Arial" panose="020B0604020202020204" pitchFamily="34" charset="0"/>
              </a:rPr>
              <a:t>Renia </a:t>
            </a:r>
            <a:r>
              <a:rPr lang="en-SG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salusalis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-up of a moth&#10;&#10;AI-generated content may be incorrect.">
            <a:extLst>
              <a:ext uri="{FF2B5EF4-FFF2-40B4-BE49-F238E27FC236}">
                <a16:creationId xmlns:a16="http://schemas.microsoft.com/office/drawing/2014/main" id="{33C56DDC-C6B6-8BA9-7BDC-2E6C5D35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80" y="-68672"/>
            <a:ext cx="2143125" cy="214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001CB-8FCC-E2FF-A5A5-ABD07664C542}"/>
              </a:ext>
            </a:extLst>
          </p:cNvPr>
          <p:cNvSpPr txBox="1"/>
          <p:nvPr/>
        </p:nvSpPr>
        <p:spPr>
          <a:xfrm>
            <a:off x="5675365" y="5988972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Minutes after sunset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5C20B-DF2D-AE0D-80BF-0B4890BBBD2E}"/>
              </a:ext>
            </a:extLst>
          </p:cNvPr>
          <p:cNvSpPr txBox="1"/>
          <p:nvPr/>
        </p:nvSpPr>
        <p:spPr>
          <a:xfrm>
            <a:off x="1786448" y="5988972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Day of year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1340B-8B67-7C4D-EA5F-B49A03295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527" y="1157288"/>
            <a:ext cx="4136776" cy="4783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15AF6-6CC2-8898-77CF-12548870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95" y="1157288"/>
            <a:ext cx="4093555" cy="46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2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4838-7FE2-558E-FEE3-7DD819F77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295C5-0A06-E983-439F-EFF39F3D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3C560-B9B6-6139-5C51-4ECA8081A8E5}"/>
              </a:ext>
            </a:extLst>
          </p:cNvPr>
          <p:cNvSpPr txBox="1"/>
          <p:nvPr/>
        </p:nvSpPr>
        <p:spPr>
          <a:xfrm>
            <a:off x="2890252" y="328036"/>
            <a:ext cx="600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Example species – </a:t>
            </a:r>
            <a:r>
              <a:rPr lang="en-SG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Acleris</a:t>
            </a:r>
            <a:r>
              <a:rPr lang="en-SG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SG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semipurpurana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AC01B-63B2-4C6B-1372-65B3C5052ACB}"/>
              </a:ext>
            </a:extLst>
          </p:cNvPr>
          <p:cNvSpPr txBox="1"/>
          <p:nvPr/>
        </p:nvSpPr>
        <p:spPr>
          <a:xfrm>
            <a:off x="5894440" y="5988972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Minutes after sunset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5261C-C227-C3E3-B935-1B3D7DF246AE}"/>
              </a:ext>
            </a:extLst>
          </p:cNvPr>
          <p:cNvSpPr txBox="1"/>
          <p:nvPr/>
        </p:nvSpPr>
        <p:spPr>
          <a:xfrm>
            <a:off x="1929392" y="5988972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Day of year</a:t>
            </a:r>
            <a:endParaRPr lang="en-US" sz="2400" dirty="0"/>
          </a:p>
        </p:txBody>
      </p:sp>
      <p:pic>
        <p:nvPicPr>
          <p:cNvPr id="16" name="Picture 15" descr="A close up of a moth&#10;&#10;AI-generated content may be incorrect.">
            <a:extLst>
              <a:ext uri="{FF2B5EF4-FFF2-40B4-BE49-F238E27FC236}">
                <a16:creationId xmlns:a16="http://schemas.microsoft.com/office/drawing/2014/main" id="{64C3F26F-026C-AAB8-1E48-E31A3B6F5C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2E6"/>
              </a:clrFrom>
              <a:clrTo>
                <a:srgbClr val="E1E2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5846">
            <a:off x="9460676" y="-287612"/>
            <a:ext cx="2429681" cy="24296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39A38B-9ED6-187E-A27D-77AEFD3F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24" y="1064547"/>
            <a:ext cx="4290522" cy="492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7BE274-1B64-6901-965E-659DCE531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80" y="1060539"/>
            <a:ext cx="4271389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0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EA3EB-311E-1329-CE04-7C6600DF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8DBED8F-DBD6-2661-B053-6B3261C40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446639"/>
            <a:ext cx="11729110" cy="5738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E407BA-35D5-5D3F-007C-9AAFF093280A}"/>
              </a:ext>
            </a:extLst>
          </p:cNvPr>
          <p:cNvSpPr txBox="1"/>
          <p:nvPr/>
        </p:nvSpPr>
        <p:spPr>
          <a:xfrm>
            <a:off x="9893300" y="5719802"/>
            <a:ext cx="177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Vaz et al., 2023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83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AA020-C8F1-534D-2661-2B7CC4CB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7F7E9C-2337-9647-748C-C95D7C72D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269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709C4-5628-C8FF-232C-49741D25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747" y="0"/>
            <a:ext cx="392196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5227E-E1E2-C840-2F3F-E55A8146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448" y="136525"/>
            <a:ext cx="4077504" cy="426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490D1F-A44F-5FFC-21AB-CBDBF696F5B0}"/>
              </a:ext>
            </a:extLst>
          </p:cNvPr>
          <p:cNvSpPr txBox="1"/>
          <p:nvPr/>
        </p:nvSpPr>
        <p:spPr>
          <a:xfrm>
            <a:off x="9982200" y="4591605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Belitz et al., 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E2DB-9494-CC99-A822-C4A147A05CD4}"/>
              </a:ext>
            </a:extLst>
          </p:cNvPr>
          <p:cNvSpPr txBox="1"/>
          <p:nvPr/>
        </p:nvSpPr>
        <p:spPr>
          <a:xfrm>
            <a:off x="7943448" y="5243145"/>
            <a:ext cx="4075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Abundance and diversity</a:t>
            </a: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decline along urban gradient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70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66F73-5098-6439-0AE4-5B332175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45274C-8013-6427-B0F4-3F030167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" y="9625"/>
            <a:ext cx="6570138" cy="684712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B1F4921-1A83-A68C-354E-875D0593464A}"/>
              </a:ext>
            </a:extLst>
          </p:cNvPr>
          <p:cNvSpPr/>
          <p:nvPr/>
        </p:nvSpPr>
        <p:spPr>
          <a:xfrm>
            <a:off x="3073676" y="320792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1EFB67-38D6-AC47-CE14-89AB53C663E5}"/>
              </a:ext>
            </a:extLst>
          </p:cNvPr>
          <p:cNvSpPr/>
          <p:nvPr/>
        </p:nvSpPr>
        <p:spPr>
          <a:xfrm>
            <a:off x="2775226" y="3132318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4C197F-D176-1143-BFC3-91A7BF9BB172}"/>
              </a:ext>
            </a:extLst>
          </p:cNvPr>
          <p:cNvSpPr/>
          <p:nvPr/>
        </p:nvSpPr>
        <p:spPr>
          <a:xfrm>
            <a:off x="2433505" y="3145018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4855A02-DE1C-6A02-8280-4EABDC0924C8}"/>
              </a:ext>
            </a:extLst>
          </p:cNvPr>
          <p:cNvSpPr/>
          <p:nvPr/>
        </p:nvSpPr>
        <p:spPr>
          <a:xfrm>
            <a:off x="3129817" y="365877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2469BE-A75A-CDE5-9C44-A14E48795A4B}"/>
              </a:ext>
            </a:extLst>
          </p:cNvPr>
          <p:cNvSpPr/>
          <p:nvPr/>
        </p:nvSpPr>
        <p:spPr>
          <a:xfrm>
            <a:off x="2850836" y="394452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80A9DA-FF67-177B-F900-50A5D294B004}"/>
              </a:ext>
            </a:extLst>
          </p:cNvPr>
          <p:cNvSpPr/>
          <p:nvPr/>
        </p:nvSpPr>
        <p:spPr>
          <a:xfrm>
            <a:off x="2584949" y="428107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8CDD2B-E7DB-4940-CC31-E9A8F9BC2528}"/>
              </a:ext>
            </a:extLst>
          </p:cNvPr>
          <p:cNvSpPr/>
          <p:nvPr/>
        </p:nvSpPr>
        <p:spPr>
          <a:xfrm>
            <a:off x="3675978" y="4250508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D7FA8A-D07B-E1DD-6B7E-4ADC530F8359}"/>
              </a:ext>
            </a:extLst>
          </p:cNvPr>
          <p:cNvSpPr/>
          <p:nvPr/>
        </p:nvSpPr>
        <p:spPr>
          <a:xfrm>
            <a:off x="4011938" y="466207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FC6299-A384-CA58-C18D-67A2173691B5}"/>
              </a:ext>
            </a:extLst>
          </p:cNvPr>
          <p:cNvSpPr/>
          <p:nvPr/>
        </p:nvSpPr>
        <p:spPr>
          <a:xfrm>
            <a:off x="4342667" y="5074829"/>
            <a:ext cx="151221" cy="1512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9BA60D-8EF7-D1C1-D554-0FC2EA86C177}"/>
              </a:ext>
            </a:extLst>
          </p:cNvPr>
          <p:cNvSpPr txBox="1"/>
          <p:nvPr/>
        </p:nvSpPr>
        <p:spPr>
          <a:xfrm>
            <a:off x="6863948" y="340945"/>
            <a:ext cx="1949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Activity?</a:t>
            </a:r>
          </a:p>
          <a:p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Seasonality?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25730-5E9A-29BA-A2A9-72C503391737}"/>
              </a:ext>
            </a:extLst>
          </p:cNvPr>
          <p:cNvSpPr txBox="1"/>
          <p:nvPr/>
        </p:nvSpPr>
        <p:spPr>
          <a:xfrm>
            <a:off x="6770263" y="2349910"/>
            <a:ext cx="5205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Phenological survey of </a:t>
            </a: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nocturnal insects along</a:t>
            </a: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urban gradient of the </a:t>
            </a: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Greater Boston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506D4-55EE-4A84-8E9A-FE1325B060BF}"/>
              </a:ext>
            </a:extLst>
          </p:cNvPr>
          <p:cNvSpPr txBox="1"/>
          <p:nvPr/>
        </p:nvSpPr>
        <p:spPr>
          <a:xfrm>
            <a:off x="6770263" y="4566239"/>
            <a:ext cx="5205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9 sites along 3 routes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 traps per sites</a:t>
            </a:r>
          </a:p>
        </p:txBody>
      </p:sp>
    </p:spTree>
    <p:extLst>
      <p:ext uri="{BB962C8B-B14F-4D97-AF65-F5344CB8AC3E}">
        <p14:creationId xmlns:p14="http://schemas.microsoft.com/office/powerpoint/2010/main" val="109079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34AB7-B149-5889-DB39-6AAB2ADD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lastic bag with a pole in the middle of it&#10;&#10;AI-generated content may be incorrect.">
            <a:extLst>
              <a:ext uri="{FF2B5EF4-FFF2-40B4-BE49-F238E27FC236}">
                <a16:creationId xmlns:a16="http://schemas.microsoft.com/office/drawing/2014/main" id="{DF81258B-04F5-F76B-4C06-508AC5133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51435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B5257-BBEB-0BF0-3DC2-19A60E18640D}"/>
              </a:ext>
            </a:extLst>
          </p:cNvPr>
          <p:cNvSpPr txBox="1"/>
          <p:nvPr/>
        </p:nvSpPr>
        <p:spPr>
          <a:xfrm>
            <a:off x="5740772" y="249386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The bucket traps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light in a bowl&#10;&#10;AI-generated content may be incorrect.">
            <a:extLst>
              <a:ext uri="{FF2B5EF4-FFF2-40B4-BE49-F238E27FC236}">
                <a16:creationId xmlns:a16="http://schemas.microsoft.com/office/drawing/2014/main" id="{B4297DEC-C653-DDA2-529E-812A4F7ED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935037"/>
            <a:ext cx="7010400" cy="5257800"/>
          </a:xfrm>
          <a:prstGeom prst="rect">
            <a:avLst/>
          </a:prstGeom>
        </p:spPr>
      </p:pic>
      <p:pic>
        <p:nvPicPr>
          <p:cNvPr id="9" name="Picture 8" descr="A lantern in the dark&#10;&#10;AI-generated content may be incorrect.">
            <a:extLst>
              <a:ext uri="{FF2B5EF4-FFF2-40B4-BE49-F238E27FC236}">
                <a16:creationId xmlns:a16="http://schemas.microsoft.com/office/drawing/2014/main" id="{4B6E4B45-3D9C-C582-7989-79FFB2B5D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D7F68-DA1B-90AB-CBA7-DBEAB79A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1C00F-3ABC-C59D-E04B-3B8E0F3E0EFB}"/>
              </a:ext>
            </a:extLst>
          </p:cNvPr>
          <p:cNvSpPr txBox="1"/>
          <p:nvPr/>
        </p:nvSpPr>
        <p:spPr>
          <a:xfrm>
            <a:off x="4358986" y="318720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variables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Unihedron Sky Quality Meter with Lens - Narrow Field of View # SQM-L">
            <a:extLst>
              <a:ext uri="{FF2B5EF4-FFF2-40B4-BE49-F238E27FC236}">
                <a16:creationId xmlns:a16="http://schemas.microsoft.com/office/drawing/2014/main" id="{88D0DBDB-7965-4960-6781-F40B1631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6" y="2083568"/>
            <a:ext cx="35623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4D235-4DBB-515F-6D24-AC97C071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49" y="1894464"/>
            <a:ext cx="2232014" cy="3940559"/>
          </a:xfrm>
          <a:prstGeom prst="rect">
            <a:avLst/>
          </a:prstGeom>
        </p:spPr>
      </p:pic>
      <p:pic>
        <p:nvPicPr>
          <p:cNvPr id="5" name="Picture 4" descr="A fish eye view of a forest&#10;&#10;AI-generated content may be incorrect.">
            <a:extLst>
              <a:ext uri="{FF2B5EF4-FFF2-40B4-BE49-F238E27FC236}">
                <a16:creationId xmlns:a16="http://schemas.microsoft.com/office/drawing/2014/main" id="{5A4F8D33-CC57-D839-8BC6-A7FA98037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69" y="2387035"/>
            <a:ext cx="3940558" cy="29554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9D3F75-92FC-F63C-30F7-5B974DACCB2E}"/>
              </a:ext>
            </a:extLst>
          </p:cNvPr>
          <p:cNvSpPr txBox="1"/>
          <p:nvPr/>
        </p:nvSpPr>
        <p:spPr>
          <a:xfrm>
            <a:off x="925756" y="1460363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SQM (mags/arcsec</a:t>
            </a:r>
            <a:r>
              <a:rPr lang="en-US" sz="240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)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39756-E0AE-E348-A510-67C151D8CDDE}"/>
              </a:ext>
            </a:extLst>
          </p:cNvPr>
          <p:cNvSpPr txBox="1"/>
          <p:nvPr/>
        </p:nvSpPr>
        <p:spPr>
          <a:xfrm>
            <a:off x="4358986" y="1460363"/>
            <a:ext cx="3474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17 weather parameters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7EE67-0306-1CA5-6C18-A2E964BBA6FD}"/>
              </a:ext>
            </a:extLst>
          </p:cNvPr>
          <p:cNvSpPr txBox="1"/>
          <p:nvPr/>
        </p:nvSpPr>
        <p:spPr>
          <a:xfrm>
            <a:off x="8841751" y="1460363"/>
            <a:ext cx="2280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Canopy cover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62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CA3A-2A92-A925-17B6-AD907BC8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32AD8-9E4D-3830-1037-5B75468E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D8AEE-965B-D692-1D98-8EDFC5706EC3}"/>
              </a:ext>
            </a:extLst>
          </p:cNvPr>
          <p:cNvSpPr txBox="1"/>
          <p:nvPr/>
        </p:nvSpPr>
        <p:spPr>
          <a:xfrm>
            <a:off x="4734315" y="203398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variables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AF17D-C613-DFC9-D35D-CC5CE1F42898}"/>
              </a:ext>
            </a:extLst>
          </p:cNvPr>
          <p:cNvSpPr txBox="1"/>
          <p:nvPr/>
        </p:nvSpPr>
        <p:spPr>
          <a:xfrm>
            <a:off x="925756" y="1003163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SQM (mags/arcsec</a:t>
            </a:r>
            <a:r>
              <a:rPr lang="en-US" sz="2400" i="0" baseline="30000" dirty="0">
                <a:effectLst/>
                <a:latin typeface="Arial" panose="020B0604020202020204" pitchFamily="34" charset="0"/>
              </a:rPr>
              <a:t>2</a:t>
            </a:r>
            <a:r>
              <a:rPr lang="en-US" sz="2400" i="0" dirty="0">
                <a:effectLst/>
                <a:latin typeface="Arial" panose="020B0604020202020204" pitchFamily="34" charset="0"/>
              </a:rPr>
              <a:t>)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CD147-8301-5AAC-9D39-B83758AE012C}"/>
              </a:ext>
            </a:extLst>
          </p:cNvPr>
          <p:cNvSpPr txBox="1"/>
          <p:nvPr/>
        </p:nvSpPr>
        <p:spPr>
          <a:xfrm>
            <a:off x="5473456" y="1003163"/>
            <a:ext cx="199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Temperature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1F18FC-40E8-643F-835E-53C0CCB2F1F3}"/>
              </a:ext>
            </a:extLst>
          </p:cNvPr>
          <p:cNvSpPr txBox="1"/>
          <p:nvPr/>
        </p:nvSpPr>
        <p:spPr>
          <a:xfrm>
            <a:off x="9553968" y="1003163"/>
            <a:ext cx="1995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Humidity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00875D-F51F-AFC3-5316-114137E60D0B}"/>
              </a:ext>
            </a:extLst>
          </p:cNvPr>
          <p:cNvSpPr txBox="1"/>
          <p:nvPr/>
        </p:nvSpPr>
        <p:spPr>
          <a:xfrm>
            <a:off x="4884790" y="6278567"/>
            <a:ext cx="3173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effectLst/>
                <a:latin typeface="Arial" panose="020B0604020202020204" pitchFamily="34" charset="0"/>
              </a:rPr>
              <a:t>Minutes after sunset</a:t>
            </a:r>
            <a:endParaRPr lang="en-US" sz="2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8659B6-53B1-C5C4-6A4D-8ED63F969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64" y="1468222"/>
            <a:ext cx="3943059" cy="45992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D3B59B-C80A-8A9D-539A-0387F449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700" y="1464828"/>
            <a:ext cx="3944846" cy="45992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03729A-5602-CABB-2F44-24B749FA5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05" y="1512453"/>
            <a:ext cx="3944845" cy="45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9715D5-A652-1B0A-E49B-6F11A3A8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513" y="2461845"/>
            <a:ext cx="4934422" cy="42208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09CE6-DDC1-B495-A71F-32497D3D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70F9B4-05D9-9C85-40CD-072EB9386AEF}"/>
              </a:ext>
            </a:extLst>
          </p:cNvPr>
          <p:cNvSpPr txBox="1"/>
          <p:nvPr/>
        </p:nvSpPr>
        <p:spPr>
          <a:xfrm>
            <a:off x="5100984" y="285680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latin typeface="Arial" panose="020B0604020202020204" pitchFamily="34" charset="0"/>
                <a:cs typeface="Arial" panose="020B0604020202020204" pitchFamily="34" charset="0"/>
              </a:rPr>
              <a:t>Insects count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44E75-32A3-538F-6D20-E66535F022FC}"/>
              </a:ext>
            </a:extLst>
          </p:cNvPr>
          <p:cNvSpPr txBox="1"/>
          <p:nvPr/>
        </p:nvSpPr>
        <p:spPr>
          <a:xfrm>
            <a:off x="604966" y="1090245"/>
            <a:ext cx="5814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13,360 insects from more than 16 orders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96A93-CFCA-1AA1-39B8-32EB93AAE4EA}"/>
              </a:ext>
            </a:extLst>
          </p:cNvPr>
          <p:cNvSpPr txBox="1"/>
          <p:nvPr/>
        </p:nvSpPr>
        <p:spPr>
          <a:xfrm>
            <a:off x="604966" y="1776045"/>
            <a:ext cx="6894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957 moths of 100 species, 77 genera, 14 families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33279-364F-42EB-D8B9-DA5E58B9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05" y="2461845"/>
            <a:ext cx="4576634" cy="42005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41E37-5A22-3927-850C-9B6D460128A0}"/>
              </a:ext>
            </a:extLst>
          </p:cNvPr>
          <p:cNvSpPr txBox="1"/>
          <p:nvPr/>
        </p:nvSpPr>
        <p:spPr>
          <a:xfrm rot="16200000">
            <a:off x="-721573" y="4123450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Insect abundance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12F90-152A-5F59-6CBE-C09E9879DEB0}"/>
              </a:ext>
            </a:extLst>
          </p:cNvPr>
          <p:cNvSpPr txBox="1"/>
          <p:nvPr/>
        </p:nvSpPr>
        <p:spPr>
          <a:xfrm rot="16200000">
            <a:off x="5199210" y="4240280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Moth diversity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6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0FB9B-4F68-A86B-6BEF-41CAC782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EF0F1-2001-4CFE-BC52-D2385DB6805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33DAE-41AF-4A6F-DDD4-196418B17761}"/>
              </a:ext>
            </a:extLst>
          </p:cNvPr>
          <p:cNvSpPr txBox="1"/>
          <p:nvPr/>
        </p:nvSpPr>
        <p:spPr>
          <a:xfrm>
            <a:off x="5190143" y="29967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latin typeface="Arial" panose="020B0604020202020204" pitchFamily="34" charset="0"/>
                <a:cs typeface="Arial" panose="020B0604020202020204" pitchFamily="34" charset="0"/>
              </a:rPr>
              <a:t>Hypotheses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E1556-76B2-859B-5026-C762B0474E5F}"/>
              </a:ext>
            </a:extLst>
          </p:cNvPr>
          <p:cNvSpPr txBox="1"/>
          <p:nvPr/>
        </p:nvSpPr>
        <p:spPr>
          <a:xfrm>
            <a:off x="7740650" y="971898"/>
            <a:ext cx="201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Seasonality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9DD5D-7B45-BD41-F3E0-F2F29DA52D10}"/>
              </a:ext>
            </a:extLst>
          </p:cNvPr>
          <p:cNvSpPr txBox="1"/>
          <p:nvPr/>
        </p:nvSpPr>
        <p:spPr>
          <a:xfrm>
            <a:off x="7874000" y="6232822"/>
            <a:ext cx="201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Day of year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3B4AC-F419-8D0D-1EE4-8AECA7216BBD}"/>
              </a:ext>
            </a:extLst>
          </p:cNvPr>
          <p:cNvSpPr txBox="1"/>
          <p:nvPr/>
        </p:nvSpPr>
        <p:spPr>
          <a:xfrm>
            <a:off x="2311400" y="976711"/>
            <a:ext cx="2019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4904A-B802-FFDD-1C32-B21192F7E03A}"/>
              </a:ext>
            </a:extLst>
          </p:cNvPr>
          <p:cNvSpPr txBox="1"/>
          <p:nvPr/>
        </p:nvSpPr>
        <p:spPr>
          <a:xfrm>
            <a:off x="1777999" y="6216947"/>
            <a:ext cx="3127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Minutes after sunset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FF25E-8343-71AB-6395-529CA043A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662" y="1744320"/>
            <a:ext cx="4867275" cy="4177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30230B-ACA5-E2CA-249D-4C43AA3FF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0" y="1744320"/>
            <a:ext cx="4867275" cy="41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148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Owens Lab Meeting  July 8th , 2025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Qian Tang</dc:creator>
  <cp:lastModifiedBy>Qian Tang</cp:lastModifiedBy>
  <cp:revision>8</cp:revision>
  <dcterms:created xsi:type="dcterms:W3CDTF">2025-07-06T02:21:32Z</dcterms:created>
  <dcterms:modified xsi:type="dcterms:W3CDTF">2025-07-08T15:27:48Z</dcterms:modified>
</cp:coreProperties>
</file>